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7" r:id="rId3"/>
    <p:sldId id="258" r:id="rId4"/>
    <p:sldId id="268" r:id="rId5"/>
    <p:sldId id="289" r:id="rId6"/>
    <p:sldId id="290" r:id="rId7"/>
    <p:sldId id="271" r:id="rId8"/>
    <p:sldId id="270" r:id="rId9"/>
    <p:sldId id="285" r:id="rId10"/>
    <p:sldId id="269" r:id="rId11"/>
    <p:sldId id="291" r:id="rId12"/>
    <p:sldId id="267" r:id="rId13"/>
    <p:sldId id="265" r:id="rId14"/>
    <p:sldId id="264" r:id="rId15"/>
    <p:sldId id="293" r:id="rId16"/>
    <p:sldId id="266" r:id="rId17"/>
    <p:sldId id="263" r:id="rId18"/>
    <p:sldId id="259" r:id="rId19"/>
    <p:sldId id="262" r:id="rId20"/>
    <p:sldId id="261" r:id="rId21"/>
    <p:sldId id="260" r:id="rId22"/>
    <p:sldId id="277" r:id="rId23"/>
    <p:sldId id="276" r:id="rId24"/>
    <p:sldId id="286" r:id="rId25"/>
    <p:sldId id="275" r:id="rId26"/>
    <p:sldId id="273" r:id="rId27"/>
    <p:sldId id="292" r:id="rId28"/>
    <p:sldId id="272" r:id="rId29"/>
    <p:sldId id="278" r:id="rId30"/>
    <p:sldId id="279" r:id="rId31"/>
    <p:sldId id="287" r:id="rId32"/>
    <p:sldId id="281" r:id="rId33"/>
    <p:sldId id="288" r:id="rId34"/>
    <p:sldId id="282" r:id="rId35"/>
    <p:sldId id="283" r:id="rId36"/>
    <p:sldId id="284"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9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D3BCD4-CD9C-4D4F-8064-4D7287B26C73}" type="datetimeFigureOut">
              <a:rPr lang="en-US" smtClean="0"/>
              <a:t>4/13/2016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1D0E3E-A521-45CE-A694-A51490E686FE}" type="slidenum">
              <a:rPr lang="en-US" smtClean="0"/>
              <a:t>‹#›</a:t>
            </a:fld>
            <a:endParaRPr lang="en-US"/>
          </a:p>
        </p:txBody>
      </p:sp>
    </p:spTree>
    <p:extLst>
      <p:ext uri="{BB962C8B-B14F-4D97-AF65-F5344CB8AC3E}">
        <p14:creationId xmlns:p14="http://schemas.microsoft.com/office/powerpoint/2010/main" val="1134587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a:t>
            </a:r>
            <a:endParaRPr lang="en-US" dirty="0"/>
          </a:p>
        </p:txBody>
      </p:sp>
      <p:sp>
        <p:nvSpPr>
          <p:cNvPr id="4" name="Slide Number Placeholder 3"/>
          <p:cNvSpPr>
            <a:spLocks noGrp="1"/>
          </p:cNvSpPr>
          <p:nvPr>
            <p:ph type="sldNum" sz="quarter" idx="10"/>
          </p:nvPr>
        </p:nvSpPr>
        <p:spPr/>
        <p:txBody>
          <a:bodyPr/>
          <a:lstStyle/>
          <a:p>
            <a:fld id="{EA1D0E3E-A521-45CE-A694-A51490E686FE}" type="slidenum">
              <a:rPr lang="en-US" smtClean="0"/>
              <a:t>1</a:t>
            </a:fld>
            <a:endParaRPr lang="en-US"/>
          </a:p>
        </p:txBody>
      </p:sp>
    </p:spTree>
    <p:extLst>
      <p:ext uri="{BB962C8B-B14F-4D97-AF65-F5344CB8AC3E}">
        <p14:creationId xmlns:p14="http://schemas.microsoft.com/office/powerpoint/2010/main" val="2975002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 of pipeline</a:t>
            </a:r>
            <a:r>
              <a:rPr lang="en-US" baseline="0" dirty="0" smtClean="0"/>
              <a:t> in neighborhood, compare size of pipes &amp; tanks to houses</a:t>
            </a:r>
            <a:endParaRPr lang="en-US" dirty="0"/>
          </a:p>
        </p:txBody>
      </p:sp>
      <p:sp>
        <p:nvSpPr>
          <p:cNvPr id="4" name="Slide Number Placeholder 3"/>
          <p:cNvSpPr>
            <a:spLocks noGrp="1"/>
          </p:cNvSpPr>
          <p:nvPr>
            <p:ph type="sldNum" sz="quarter" idx="10"/>
          </p:nvPr>
        </p:nvSpPr>
        <p:spPr/>
        <p:txBody>
          <a:bodyPr/>
          <a:lstStyle/>
          <a:p>
            <a:fld id="{EA1D0E3E-A521-45CE-A694-A51490E686FE}" type="slidenum">
              <a:rPr lang="en-US" smtClean="0"/>
              <a:t>13</a:t>
            </a:fld>
            <a:endParaRPr lang="en-US"/>
          </a:p>
        </p:txBody>
      </p:sp>
    </p:spTree>
    <p:extLst>
      <p:ext uri="{BB962C8B-B14F-4D97-AF65-F5344CB8AC3E}">
        <p14:creationId xmlns:p14="http://schemas.microsoft.com/office/powerpoint/2010/main" val="2064307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LNG facility will not be just storage, will be production</a:t>
            </a:r>
            <a:endParaRPr lang="en-US" dirty="0"/>
          </a:p>
        </p:txBody>
      </p:sp>
      <p:sp>
        <p:nvSpPr>
          <p:cNvPr id="4" name="Slide Number Placeholder 3"/>
          <p:cNvSpPr>
            <a:spLocks noGrp="1"/>
          </p:cNvSpPr>
          <p:nvPr>
            <p:ph type="sldNum" sz="quarter" idx="10"/>
          </p:nvPr>
        </p:nvSpPr>
        <p:spPr/>
        <p:txBody>
          <a:bodyPr/>
          <a:lstStyle/>
          <a:p>
            <a:fld id="{EA1D0E3E-A521-45CE-A694-A51490E686FE}" type="slidenum">
              <a:rPr lang="en-US" smtClean="0"/>
              <a:t>14</a:t>
            </a:fld>
            <a:endParaRPr lang="en-US"/>
          </a:p>
        </p:txBody>
      </p:sp>
    </p:spTree>
    <p:extLst>
      <p:ext uri="{BB962C8B-B14F-4D97-AF65-F5344CB8AC3E}">
        <p14:creationId xmlns:p14="http://schemas.microsoft.com/office/powerpoint/2010/main" val="1652707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24” pipes, through people’s yards – 650 psi</a:t>
            </a:r>
            <a:endParaRPr lang="en-US" dirty="0"/>
          </a:p>
        </p:txBody>
      </p:sp>
      <p:sp>
        <p:nvSpPr>
          <p:cNvPr id="4" name="Slide Number Placeholder 3"/>
          <p:cNvSpPr>
            <a:spLocks noGrp="1"/>
          </p:cNvSpPr>
          <p:nvPr>
            <p:ph type="sldNum" sz="quarter" idx="10"/>
          </p:nvPr>
        </p:nvSpPr>
        <p:spPr/>
        <p:txBody>
          <a:bodyPr/>
          <a:lstStyle/>
          <a:p>
            <a:fld id="{EA1D0E3E-A521-45CE-A694-A51490E686FE}" type="slidenum">
              <a:rPr lang="en-US" smtClean="0"/>
              <a:t>16</a:t>
            </a:fld>
            <a:endParaRPr lang="en-US"/>
          </a:p>
        </p:txBody>
      </p:sp>
    </p:spTree>
    <p:extLst>
      <p:ext uri="{BB962C8B-B14F-4D97-AF65-F5344CB8AC3E}">
        <p14:creationId xmlns:p14="http://schemas.microsoft.com/office/powerpoint/2010/main" val="444934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Claim it’s needed for 0-45 coldest “peak” days of winter when gas demand is strong due to home heating needs &amp; electric generation plants. </a:t>
            </a:r>
            <a:endParaRPr lang="en-US" dirty="0"/>
          </a:p>
        </p:txBody>
      </p:sp>
      <p:sp>
        <p:nvSpPr>
          <p:cNvPr id="4" name="Slide Number Placeholder 3"/>
          <p:cNvSpPr>
            <a:spLocks noGrp="1"/>
          </p:cNvSpPr>
          <p:nvPr>
            <p:ph type="sldNum" sz="quarter" idx="10"/>
          </p:nvPr>
        </p:nvSpPr>
        <p:spPr/>
        <p:txBody>
          <a:bodyPr/>
          <a:lstStyle/>
          <a:p>
            <a:fld id="{EA1D0E3E-A521-45CE-A694-A51490E686FE}" type="slidenum">
              <a:rPr lang="en-US" smtClean="0"/>
              <a:t>17</a:t>
            </a:fld>
            <a:endParaRPr lang="en-US"/>
          </a:p>
        </p:txBody>
      </p:sp>
    </p:spTree>
    <p:extLst>
      <p:ext uri="{BB962C8B-B14F-4D97-AF65-F5344CB8AC3E}">
        <p14:creationId xmlns:p14="http://schemas.microsoft.com/office/powerpoint/2010/main" val="2497684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Would be like putting</a:t>
            </a:r>
            <a:r>
              <a:rPr lang="en-US" baseline="0" dirty="0" smtClean="0"/>
              <a:t> and addition on your house because you will have guests visiting at Christmas. Doesn’t make sense.</a:t>
            </a:r>
            <a:endParaRPr lang="en-US" dirty="0"/>
          </a:p>
        </p:txBody>
      </p:sp>
      <p:sp>
        <p:nvSpPr>
          <p:cNvPr id="4" name="Slide Number Placeholder 3"/>
          <p:cNvSpPr>
            <a:spLocks noGrp="1"/>
          </p:cNvSpPr>
          <p:nvPr>
            <p:ph type="sldNum" sz="quarter" idx="10"/>
          </p:nvPr>
        </p:nvSpPr>
        <p:spPr/>
        <p:txBody>
          <a:bodyPr/>
          <a:lstStyle/>
          <a:p>
            <a:fld id="{EA1D0E3E-A521-45CE-A694-A51490E686FE}" type="slidenum">
              <a:rPr lang="en-US" smtClean="0"/>
              <a:t>18</a:t>
            </a:fld>
            <a:endParaRPr lang="en-US"/>
          </a:p>
        </p:txBody>
      </p:sp>
    </p:spTree>
    <p:extLst>
      <p:ext uri="{BB962C8B-B14F-4D97-AF65-F5344CB8AC3E}">
        <p14:creationId xmlns:p14="http://schemas.microsoft.com/office/powerpoint/2010/main" val="24717969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Studies that have proven</a:t>
            </a:r>
            <a:r>
              <a:rPr lang="en-US" baseline="0" dirty="0" smtClean="0"/>
              <a:t> this is NOT necessary - sources</a:t>
            </a:r>
            <a:endParaRPr lang="en-US" dirty="0"/>
          </a:p>
        </p:txBody>
      </p:sp>
      <p:sp>
        <p:nvSpPr>
          <p:cNvPr id="4" name="Slide Number Placeholder 3"/>
          <p:cNvSpPr>
            <a:spLocks noGrp="1"/>
          </p:cNvSpPr>
          <p:nvPr>
            <p:ph type="sldNum" sz="quarter" idx="10"/>
          </p:nvPr>
        </p:nvSpPr>
        <p:spPr/>
        <p:txBody>
          <a:bodyPr/>
          <a:lstStyle/>
          <a:p>
            <a:fld id="{EA1D0E3E-A521-45CE-A694-A51490E686FE}" type="slidenum">
              <a:rPr lang="en-US" smtClean="0"/>
              <a:t>19</a:t>
            </a:fld>
            <a:endParaRPr lang="en-US"/>
          </a:p>
        </p:txBody>
      </p:sp>
    </p:spTree>
    <p:extLst>
      <p:ext uri="{BB962C8B-B14F-4D97-AF65-F5344CB8AC3E}">
        <p14:creationId xmlns:p14="http://schemas.microsoft.com/office/powerpoint/2010/main" val="1619422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Attorney General – “This study demonstrates that we do not need increased gas capacity to meet electric</a:t>
            </a:r>
            <a:r>
              <a:rPr lang="en-US" baseline="0" dirty="0" smtClean="0"/>
              <a:t> reliability needs, and that electric ratepayers shouldn’t foot the bill for additional pipelines”. “Rate payers will be subsidizing pipelines that won’t help them.”</a:t>
            </a:r>
            <a:endParaRPr lang="en-US" dirty="0"/>
          </a:p>
        </p:txBody>
      </p:sp>
      <p:sp>
        <p:nvSpPr>
          <p:cNvPr id="4" name="Slide Number Placeholder 3"/>
          <p:cNvSpPr>
            <a:spLocks noGrp="1"/>
          </p:cNvSpPr>
          <p:nvPr>
            <p:ph type="sldNum" sz="quarter" idx="10"/>
          </p:nvPr>
        </p:nvSpPr>
        <p:spPr/>
        <p:txBody>
          <a:bodyPr/>
          <a:lstStyle/>
          <a:p>
            <a:fld id="{EA1D0E3E-A521-45CE-A694-A51490E686FE}" type="slidenum">
              <a:rPr lang="en-US" smtClean="0"/>
              <a:t>20</a:t>
            </a:fld>
            <a:endParaRPr lang="en-US"/>
          </a:p>
        </p:txBody>
      </p:sp>
    </p:spTree>
    <p:extLst>
      <p:ext uri="{BB962C8B-B14F-4D97-AF65-F5344CB8AC3E}">
        <p14:creationId xmlns:p14="http://schemas.microsoft.com/office/powerpoint/2010/main" val="3701902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Senate President Stan Rosenberg “Kinder Morgan pipeline “flies in the face” of Massachusetts clean energy goals.” We have a plan for our energy future and more natural gas is not that plan.</a:t>
            </a:r>
            <a:endParaRPr lang="en-US" dirty="0"/>
          </a:p>
        </p:txBody>
      </p:sp>
      <p:sp>
        <p:nvSpPr>
          <p:cNvPr id="4" name="Slide Number Placeholder 3"/>
          <p:cNvSpPr>
            <a:spLocks noGrp="1"/>
          </p:cNvSpPr>
          <p:nvPr>
            <p:ph type="sldNum" sz="quarter" idx="10"/>
          </p:nvPr>
        </p:nvSpPr>
        <p:spPr/>
        <p:txBody>
          <a:bodyPr/>
          <a:lstStyle/>
          <a:p>
            <a:fld id="{EA1D0E3E-A521-45CE-A694-A51490E686FE}" type="slidenum">
              <a:rPr lang="en-US" smtClean="0"/>
              <a:t>21</a:t>
            </a:fld>
            <a:endParaRPr lang="en-US"/>
          </a:p>
        </p:txBody>
      </p:sp>
    </p:spTree>
    <p:extLst>
      <p:ext uri="{BB962C8B-B14F-4D97-AF65-F5344CB8AC3E}">
        <p14:creationId xmlns:p14="http://schemas.microsoft.com/office/powerpoint/2010/main" val="4978013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http://climateactionnowma.org/?m=201504</a:t>
            </a:r>
            <a:endParaRPr lang="en-US" dirty="0"/>
          </a:p>
        </p:txBody>
      </p:sp>
      <p:sp>
        <p:nvSpPr>
          <p:cNvPr id="4" name="Slide Number Placeholder 3"/>
          <p:cNvSpPr>
            <a:spLocks noGrp="1"/>
          </p:cNvSpPr>
          <p:nvPr>
            <p:ph type="sldNum" sz="quarter" idx="10"/>
          </p:nvPr>
        </p:nvSpPr>
        <p:spPr/>
        <p:txBody>
          <a:bodyPr/>
          <a:lstStyle/>
          <a:p>
            <a:fld id="{EA1D0E3E-A521-45CE-A694-A51490E686FE}" type="slidenum">
              <a:rPr lang="en-US" smtClean="0"/>
              <a:t>22</a:t>
            </a:fld>
            <a:endParaRPr lang="en-US"/>
          </a:p>
        </p:txBody>
      </p:sp>
    </p:spTree>
    <p:extLst>
      <p:ext uri="{BB962C8B-B14F-4D97-AF65-F5344CB8AC3E}">
        <p14:creationId xmlns:p14="http://schemas.microsoft.com/office/powerpoint/2010/main" val="13385967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 production of natural gas is due to fracking…</a:t>
            </a:r>
            <a:endParaRPr lang="en-US" dirty="0"/>
          </a:p>
        </p:txBody>
      </p:sp>
      <p:sp>
        <p:nvSpPr>
          <p:cNvPr id="4" name="Slide Number Placeholder 3"/>
          <p:cNvSpPr>
            <a:spLocks noGrp="1"/>
          </p:cNvSpPr>
          <p:nvPr>
            <p:ph type="sldNum" sz="quarter" idx="10"/>
          </p:nvPr>
        </p:nvSpPr>
        <p:spPr/>
        <p:txBody>
          <a:bodyPr/>
          <a:lstStyle/>
          <a:p>
            <a:fld id="{EA1D0E3E-A521-45CE-A694-A51490E686FE}" type="slidenum">
              <a:rPr lang="en-US" smtClean="0"/>
              <a:t>23</a:t>
            </a:fld>
            <a:endParaRPr lang="en-US"/>
          </a:p>
        </p:txBody>
      </p:sp>
    </p:spTree>
    <p:extLst>
      <p:ext uri="{BB962C8B-B14F-4D97-AF65-F5344CB8AC3E}">
        <p14:creationId xmlns:p14="http://schemas.microsoft.com/office/powerpoint/2010/main" val="1438712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Affiliation with Toxics Action Network</a:t>
            </a:r>
            <a:r>
              <a:rPr lang="en-US" baseline="0" dirty="0" smtClean="0"/>
              <a:t>, Hands Across the River Coalition, Coalition for Responsible siting of LNG Facilities</a:t>
            </a:r>
            <a:endParaRPr lang="en-US" dirty="0"/>
          </a:p>
        </p:txBody>
      </p:sp>
      <p:sp>
        <p:nvSpPr>
          <p:cNvPr id="4" name="Slide Number Placeholder 3"/>
          <p:cNvSpPr>
            <a:spLocks noGrp="1"/>
          </p:cNvSpPr>
          <p:nvPr>
            <p:ph type="sldNum" sz="quarter" idx="10"/>
          </p:nvPr>
        </p:nvSpPr>
        <p:spPr/>
        <p:txBody>
          <a:bodyPr/>
          <a:lstStyle/>
          <a:p>
            <a:fld id="{EA1D0E3E-A521-45CE-A694-A51490E686FE}" type="slidenum">
              <a:rPr lang="en-US" smtClean="0"/>
              <a:t>2</a:t>
            </a:fld>
            <a:endParaRPr lang="en-US"/>
          </a:p>
        </p:txBody>
      </p:sp>
    </p:spTree>
    <p:extLst>
      <p:ext uri="{BB962C8B-B14F-4D97-AF65-F5344CB8AC3E}">
        <p14:creationId xmlns:p14="http://schemas.microsoft.com/office/powerpoint/2010/main" val="15756507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exporting</a:t>
            </a:r>
            <a:endParaRPr lang="en-US" dirty="0"/>
          </a:p>
        </p:txBody>
      </p:sp>
      <p:sp>
        <p:nvSpPr>
          <p:cNvPr id="4" name="Slide Number Placeholder 3"/>
          <p:cNvSpPr>
            <a:spLocks noGrp="1"/>
          </p:cNvSpPr>
          <p:nvPr>
            <p:ph type="sldNum" sz="quarter" idx="10"/>
          </p:nvPr>
        </p:nvSpPr>
        <p:spPr/>
        <p:txBody>
          <a:bodyPr/>
          <a:lstStyle/>
          <a:p>
            <a:fld id="{EA1D0E3E-A521-45CE-A694-A51490E686FE}" type="slidenum">
              <a:rPr lang="en-US" smtClean="0"/>
              <a:t>25</a:t>
            </a:fld>
            <a:endParaRPr lang="en-US"/>
          </a:p>
        </p:txBody>
      </p:sp>
    </p:spTree>
    <p:extLst>
      <p:ext uri="{BB962C8B-B14F-4D97-AF65-F5344CB8AC3E}">
        <p14:creationId xmlns:p14="http://schemas.microsoft.com/office/powerpoint/2010/main" val="8787612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Gas leaks in MA – report prepared for Se. Ed Markey – MA Ratepayers paid between $640MM-$1.5B from 2000-2011 for gas that never reached their homes. </a:t>
            </a:r>
          </a:p>
          <a:p>
            <a:r>
              <a:rPr lang="en-US" dirty="0" smtClean="0"/>
              <a:t>http://www.clf.org/wp-content/uploads/2013/08/Markey-Gas-Leaks-Report-2.pdf</a:t>
            </a:r>
            <a:endParaRPr lang="en-US" dirty="0"/>
          </a:p>
        </p:txBody>
      </p:sp>
      <p:sp>
        <p:nvSpPr>
          <p:cNvPr id="4" name="Slide Number Placeholder 3"/>
          <p:cNvSpPr>
            <a:spLocks noGrp="1"/>
          </p:cNvSpPr>
          <p:nvPr>
            <p:ph type="sldNum" sz="quarter" idx="10"/>
          </p:nvPr>
        </p:nvSpPr>
        <p:spPr/>
        <p:txBody>
          <a:bodyPr/>
          <a:lstStyle/>
          <a:p>
            <a:fld id="{EA1D0E3E-A521-45CE-A694-A51490E686FE}" type="slidenum">
              <a:rPr lang="en-US" smtClean="0"/>
              <a:t>26</a:t>
            </a:fld>
            <a:endParaRPr lang="en-US"/>
          </a:p>
        </p:txBody>
      </p:sp>
    </p:spTree>
    <p:extLst>
      <p:ext uri="{BB962C8B-B14F-4D97-AF65-F5344CB8AC3E}">
        <p14:creationId xmlns:p14="http://schemas.microsoft.com/office/powerpoint/2010/main" val="37632346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Gas companies replace less than 4% of their leak prone</a:t>
            </a:r>
            <a:r>
              <a:rPr lang="en-US" baseline="0" dirty="0" smtClean="0"/>
              <a:t> pipes per year. At least 99 billion cubic feet of natural gas was lost &amp; unaccounted for. Acushnet tanks would hold 6.8 </a:t>
            </a:r>
            <a:r>
              <a:rPr lang="en-US" baseline="0" dirty="0" err="1" smtClean="0"/>
              <a:t>bcf</a:t>
            </a:r>
            <a:r>
              <a:rPr lang="en-US" baseline="0" dirty="0" smtClean="0"/>
              <a:t> of LNG. http://www.bu.edu/today/2012/boston-street-level-gas-leaks-3300-plus/?utm_source=social&amp;utm_medium=facebook&amp;utm_campaign=prbumain&amp;sf7817599=1</a:t>
            </a:r>
            <a:endParaRPr lang="en-US" dirty="0"/>
          </a:p>
        </p:txBody>
      </p:sp>
      <p:sp>
        <p:nvSpPr>
          <p:cNvPr id="4" name="Slide Number Placeholder 3"/>
          <p:cNvSpPr>
            <a:spLocks noGrp="1"/>
          </p:cNvSpPr>
          <p:nvPr>
            <p:ph type="sldNum" sz="quarter" idx="10"/>
          </p:nvPr>
        </p:nvSpPr>
        <p:spPr/>
        <p:txBody>
          <a:bodyPr/>
          <a:lstStyle/>
          <a:p>
            <a:fld id="{EA1D0E3E-A521-45CE-A694-A51490E686FE}" type="slidenum">
              <a:rPr lang="en-US" smtClean="0"/>
              <a:t>28</a:t>
            </a:fld>
            <a:endParaRPr lang="en-US"/>
          </a:p>
        </p:txBody>
      </p:sp>
    </p:spTree>
    <p:extLst>
      <p:ext uri="{BB962C8B-B14F-4D97-AF65-F5344CB8AC3E}">
        <p14:creationId xmlns:p14="http://schemas.microsoft.com/office/powerpoint/2010/main" val="22810546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Leaky pipes are causing green house gases/methane released into atmosphere. 20,000 identified gas leaks in MA.</a:t>
            </a:r>
            <a:r>
              <a:rPr lang="en-US" baseline="0" dirty="0" smtClean="0"/>
              <a:t> HEET</a:t>
            </a:r>
            <a:endParaRPr lang="en-US" dirty="0"/>
          </a:p>
        </p:txBody>
      </p:sp>
      <p:sp>
        <p:nvSpPr>
          <p:cNvPr id="4" name="Slide Number Placeholder 3"/>
          <p:cNvSpPr>
            <a:spLocks noGrp="1"/>
          </p:cNvSpPr>
          <p:nvPr>
            <p:ph type="sldNum" sz="quarter" idx="10"/>
          </p:nvPr>
        </p:nvSpPr>
        <p:spPr/>
        <p:txBody>
          <a:bodyPr/>
          <a:lstStyle/>
          <a:p>
            <a:fld id="{EA1D0E3E-A521-45CE-A694-A51490E686FE}" type="slidenum">
              <a:rPr lang="en-US" smtClean="0"/>
              <a:t>29</a:t>
            </a:fld>
            <a:endParaRPr lang="en-US"/>
          </a:p>
        </p:txBody>
      </p:sp>
    </p:spTree>
    <p:extLst>
      <p:ext uri="{BB962C8B-B14F-4D97-AF65-F5344CB8AC3E}">
        <p14:creationId xmlns:p14="http://schemas.microsoft.com/office/powerpoint/2010/main" val="3067011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Ongoing</a:t>
            </a:r>
            <a:r>
              <a:rPr lang="en-US" baseline="0" dirty="0" smtClean="0"/>
              <a:t> problem with a gas leak at Morningside Road in Acushnet in front of the existing LNG facility.</a:t>
            </a:r>
            <a:endParaRPr lang="en-US" dirty="0"/>
          </a:p>
        </p:txBody>
      </p:sp>
      <p:sp>
        <p:nvSpPr>
          <p:cNvPr id="4" name="Slide Number Placeholder 3"/>
          <p:cNvSpPr>
            <a:spLocks noGrp="1"/>
          </p:cNvSpPr>
          <p:nvPr>
            <p:ph type="sldNum" sz="quarter" idx="10"/>
          </p:nvPr>
        </p:nvSpPr>
        <p:spPr/>
        <p:txBody>
          <a:bodyPr/>
          <a:lstStyle/>
          <a:p>
            <a:fld id="{EA1D0E3E-A521-45CE-A694-A51490E686FE}" type="slidenum">
              <a:rPr lang="en-US" smtClean="0"/>
              <a:t>30</a:t>
            </a:fld>
            <a:endParaRPr lang="en-US"/>
          </a:p>
        </p:txBody>
      </p:sp>
    </p:spTree>
    <p:extLst>
      <p:ext uri="{BB962C8B-B14F-4D97-AF65-F5344CB8AC3E}">
        <p14:creationId xmlns:p14="http://schemas.microsoft.com/office/powerpoint/2010/main" val="17420691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Gas leak in CA – began October 23</a:t>
            </a:r>
            <a:r>
              <a:rPr lang="en-US" baseline="30000" dirty="0" smtClean="0"/>
              <a:t>rd</a:t>
            </a:r>
            <a:r>
              <a:rPr lang="en-US" dirty="0" smtClean="0"/>
              <a:t>,</a:t>
            </a:r>
            <a:r>
              <a:rPr lang="en-US" baseline="0" dirty="0" smtClean="0"/>
              <a:t> declared state of emergency, may not be plugged until end of March. “It’s the BP spill on land,” said Environmental law activist Erin </a:t>
            </a:r>
            <a:r>
              <a:rPr lang="en-US" baseline="0" dirty="0" err="1" smtClean="0"/>
              <a:t>Brockovich</a:t>
            </a:r>
            <a:r>
              <a:rPr lang="en-US" baseline="0" dirty="0" smtClean="0"/>
              <a:t>. Residents in nearly 2,290 households have been displaced. Not LNG, but the residents in that area were most likely told that the facility in their neighborhood would be safe too.</a:t>
            </a:r>
            <a:endParaRPr lang="en-US" dirty="0"/>
          </a:p>
        </p:txBody>
      </p:sp>
      <p:sp>
        <p:nvSpPr>
          <p:cNvPr id="4" name="Slide Number Placeholder 3"/>
          <p:cNvSpPr>
            <a:spLocks noGrp="1"/>
          </p:cNvSpPr>
          <p:nvPr>
            <p:ph type="sldNum" sz="quarter" idx="10"/>
          </p:nvPr>
        </p:nvSpPr>
        <p:spPr/>
        <p:txBody>
          <a:bodyPr/>
          <a:lstStyle/>
          <a:p>
            <a:fld id="{EA1D0E3E-A521-45CE-A694-A51490E686FE}" type="slidenum">
              <a:rPr lang="en-US" smtClean="0"/>
              <a:t>32</a:t>
            </a:fld>
            <a:endParaRPr lang="en-US"/>
          </a:p>
        </p:txBody>
      </p:sp>
    </p:spTree>
    <p:extLst>
      <p:ext uri="{BB962C8B-B14F-4D97-AF65-F5344CB8AC3E}">
        <p14:creationId xmlns:p14="http://schemas.microsoft.com/office/powerpoint/2010/main" val="21335401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Health issues </a:t>
            </a:r>
            <a:endParaRPr lang="en-US" dirty="0"/>
          </a:p>
        </p:txBody>
      </p:sp>
      <p:sp>
        <p:nvSpPr>
          <p:cNvPr id="4" name="Slide Number Placeholder 3"/>
          <p:cNvSpPr>
            <a:spLocks noGrp="1"/>
          </p:cNvSpPr>
          <p:nvPr>
            <p:ph type="sldNum" sz="quarter" idx="10"/>
          </p:nvPr>
        </p:nvSpPr>
        <p:spPr/>
        <p:txBody>
          <a:bodyPr/>
          <a:lstStyle/>
          <a:p>
            <a:fld id="{EA1D0E3E-A521-45CE-A694-A51490E686FE}" type="slidenum">
              <a:rPr lang="en-US" smtClean="0"/>
              <a:t>34</a:t>
            </a:fld>
            <a:endParaRPr lang="en-US"/>
          </a:p>
        </p:txBody>
      </p:sp>
    </p:spTree>
    <p:extLst>
      <p:ext uri="{BB962C8B-B14F-4D97-AF65-F5344CB8AC3E}">
        <p14:creationId xmlns:p14="http://schemas.microsoft.com/office/powerpoint/2010/main" val="29232382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can Acushnet</a:t>
            </a:r>
            <a:r>
              <a:rPr lang="en-US" baseline="0" dirty="0" smtClean="0"/>
              <a:t> do? Hire a Consultant &amp; conduct independent studies. </a:t>
            </a:r>
            <a:r>
              <a:rPr lang="en-US" baseline="0" dirty="0" err="1" smtClean="0"/>
              <a:t>Eversource</a:t>
            </a:r>
            <a:r>
              <a:rPr lang="en-US" baseline="0" dirty="0" smtClean="0"/>
              <a:t> does not have OUR best interests in mind &amp; if Acushnet does, then they will do their due diligence to protect their residents AND community. </a:t>
            </a:r>
            <a:endParaRPr lang="en-US" dirty="0"/>
          </a:p>
        </p:txBody>
      </p:sp>
      <p:sp>
        <p:nvSpPr>
          <p:cNvPr id="4" name="Slide Number Placeholder 3"/>
          <p:cNvSpPr>
            <a:spLocks noGrp="1"/>
          </p:cNvSpPr>
          <p:nvPr>
            <p:ph type="sldNum" sz="quarter" idx="10"/>
          </p:nvPr>
        </p:nvSpPr>
        <p:spPr/>
        <p:txBody>
          <a:bodyPr/>
          <a:lstStyle/>
          <a:p>
            <a:fld id="{EA1D0E3E-A521-45CE-A694-A51490E686FE}" type="slidenum">
              <a:rPr lang="en-US" smtClean="0"/>
              <a:t>35</a:t>
            </a:fld>
            <a:endParaRPr lang="en-US"/>
          </a:p>
        </p:txBody>
      </p:sp>
    </p:spTree>
    <p:extLst>
      <p:ext uri="{BB962C8B-B14F-4D97-AF65-F5344CB8AC3E}">
        <p14:creationId xmlns:p14="http://schemas.microsoft.com/office/powerpoint/2010/main" val="30118886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baseline="0" dirty="0" smtClean="0"/>
              <a:t> is the only possible reason to do this to our community. If it is about the $, then that is being put a head of the safety and health of the citizens in this community.</a:t>
            </a:r>
            <a:endParaRPr lang="en-US" dirty="0"/>
          </a:p>
        </p:txBody>
      </p:sp>
      <p:sp>
        <p:nvSpPr>
          <p:cNvPr id="4" name="Slide Number Placeholder 3"/>
          <p:cNvSpPr>
            <a:spLocks noGrp="1"/>
          </p:cNvSpPr>
          <p:nvPr>
            <p:ph type="sldNum" sz="quarter" idx="10"/>
          </p:nvPr>
        </p:nvSpPr>
        <p:spPr/>
        <p:txBody>
          <a:bodyPr/>
          <a:lstStyle/>
          <a:p>
            <a:fld id="{EA1D0E3E-A521-45CE-A694-A51490E686FE}" type="slidenum">
              <a:rPr lang="en-US" smtClean="0"/>
              <a:t>36</a:t>
            </a:fld>
            <a:endParaRPr lang="en-US"/>
          </a:p>
        </p:txBody>
      </p:sp>
    </p:spTree>
    <p:extLst>
      <p:ext uri="{BB962C8B-B14F-4D97-AF65-F5344CB8AC3E}">
        <p14:creationId xmlns:p14="http://schemas.microsoft.com/office/powerpoint/2010/main" val="2470589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Historical aerial picture of Acushnet – wrong place for this project</a:t>
            </a:r>
            <a:endParaRPr lang="en-US" dirty="0"/>
          </a:p>
        </p:txBody>
      </p:sp>
      <p:sp>
        <p:nvSpPr>
          <p:cNvPr id="4" name="Slide Number Placeholder 3"/>
          <p:cNvSpPr>
            <a:spLocks noGrp="1"/>
          </p:cNvSpPr>
          <p:nvPr>
            <p:ph type="sldNum" sz="quarter" idx="10"/>
          </p:nvPr>
        </p:nvSpPr>
        <p:spPr/>
        <p:txBody>
          <a:bodyPr/>
          <a:lstStyle/>
          <a:p>
            <a:fld id="{EA1D0E3E-A521-45CE-A694-A51490E686FE}" type="slidenum">
              <a:rPr lang="en-US" smtClean="0"/>
              <a:t>3</a:t>
            </a:fld>
            <a:endParaRPr lang="en-US"/>
          </a:p>
        </p:txBody>
      </p:sp>
    </p:spTree>
    <p:extLst>
      <p:ext uri="{BB962C8B-B14F-4D97-AF65-F5344CB8AC3E}">
        <p14:creationId xmlns:p14="http://schemas.microsoft.com/office/powerpoint/2010/main" val="2272031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Zoning/Master</a:t>
            </a:r>
            <a:r>
              <a:rPr lang="en-US" baseline="0" dirty="0" smtClean="0"/>
              <a:t> Plan – residentially zoned – Planning board website – “Open space is one of the defining characteristics of Acushnet. Long term preservation of these places for future generations will be a focus of the Master Plan.”</a:t>
            </a:r>
            <a:endParaRPr lang="en-US" dirty="0"/>
          </a:p>
        </p:txBody>
      </p:sp>
      <p:sp>
        <p:nvSpPr>
          <p:cNvPr id="4" name="Slide Number Placeholder 3"/>
          <p:cNvSpPr>
            <a:spLocks noGrp="1"/>
          </p:cNvSpPr>
          <p:nvPr>
            <p:ph type="sldNum" sz="quarter" idx="10"/>
          </p:nvPr>
        </p:nvSpPr>
        <p:spPr/>
        <p:txBody>
          <a:bodyPr/>
          <a:lstStyle/>
          <a:p>
            <a:fld id="{EA1D0E3E-A521-45CE-A694-A51490E686FE}" type="slidenum">
              <a:rPr lang="en-US" smtClean="0"/>
              <a:t>4</a:t>
            </a:fld>
            <a:endParaRPr lang="en-US"/>
          </a:p>
        </p:txBody>
      </p:sp>
    </p:spTree>
    <p:extLst>
      <p:ext uri="{BB962C8B-B14F-4D97-AF65-F5344CB8AC3E}">
        <p14:creationId xmlns:p14="http://schemas.microsoft.com/office/powerpoint/2010/main" val="3501545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Project will clear 200 acres of the 250</a:t>
            </a:r>
            <a:r>
              <a:rPr lang="en-US" baseline="0" dirty="0" smtClean="0"/>
              <a:t> acre site, containing 40% wetlands, surrounded by homes, 2 schools within a mile</a:t>
            </a:r>
            <a:endParaRPr lang="en-US" dirty="0"/>
          </a:p>
        </p:txBody>
      </p:sp>
      <p:sp>
        <p:nvSpPr>
          <p:cNvPr id="4" name="Slide Number Placeholder 3"/>
          <p:cNvSpPr>
            <a:spLocks noGrp="1"/>
          </p:cNvSpPr>
          <p:nvPr>
            <p:ph type="sldNum" sz="quarter" idx="10"/>
          </p:nvPr>
        </p:nvSpPr>
        <p:spPr/>
        <p:txBody>
          <a:bodyPr/>
          <a:lstStyle/>
          <a:p>
            <a:fld id="{EA1D0E3E-A521-45CE-A694-A51490E686FE}" type="slidenum">
              <a:rPr lang="en-US" smtClean="0"/>
              <a:t>7</a:t>
            </a:fld>
            <a:endParaRPr lang="en-US"/>
          </a:p>
        </p:txBody>
      </p:sp>
    </p:spTree>
    <p:extLst>
      <p:ext uri="{BB962C8B-B14F-4D97-AF65-F5344CB8AC3E}">
        <p14:creationId xmlns:p14="http://schemas.microsoft.com/office/powerpoint/2010/main" val="324780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Proposed tanks would be 6X bigger than Boston tank, 2X bigger than Everett tanks, bigger than what was proposed in Fall River</a:t>
            </a:r>
            <a:endParaRPr lang="en-US" dirty="0"/>
          </a:p>
        </p:txBody>
      </p:sp>
      <p:sp>
        <p:nvSpPr>
          <p:cNvPr id="4" name="Slide Number Placeholder 3"/>
          <p:cNvSpPr>
            <a:spLocks noGrp="1"/>
          </p:cNvSpPr>
          <p:nvPr>
            <p:ph type="sldNum" sz="quarter" idx="10"/>
          </p:nvPr>
        </p:nvSpPr>
        <p:spPr/>
        <p:txBody>
          <a:bodyPr/>
          <a:lstStyle/>
          <a:p>
            <a:fld id="{EA1D0E3E-A521-45CE-A694-A51490E686FE}" type="slidenum">
              <a:rPr lang="en-US" smtClean="0"/>
              <a:t>8</a:t>
            </a:fld>
            <a:endParaRPr lang="en-US"/>
          </a:p>
        </p:txBody>
      </p:sp>
    </p:spTree>
    <p:extLst>
      <p:ext uri="{BB962C8B-B14F-4D97-AF65-F5344CB8AC3E}">
        <p14:creationId xmlns:p14="http://schemas.microsoft.com/office/powerpoint/2010/main" val="3064711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Proposed tanks would be 2X bigger than Everett tanks,</a:t>
            </a:r>
            <a:r>
              <a:rPr lang="en-US" baseline="0" dirty="0" smtClean="0"/>
              <a:t> which hold up to </a:t>
            </a:r>
            <a:r>
              <a:rPr lang="en-US" dirty="0" smtClean="0"/>
              <a:t>3.4 </a:t>
            </a:r>
            <a:r>
              <a:rPr lang="en-US" dirty="0" err="1" smtClean="0"/>
              <a:t>bcf</a:t>
            </a:r>
            <a:endParaRPr lang="en-US" dirty="0"/>
          </a:p>
        </p:txBody>
      </p:sp>
      <p:sp>
        <p:nvSpPr>
          <p:cNvPr id="4" name="Slide Number Placeholder 3"/>
          <p:cNvSpPr>
            <a:spLocks noGrp="1"/>
          </p:cNvSpPr>
          <p:nvPr>
            <p:ph type="sldNum" sz="quarter" idx="10"/>
          </p:nvPr>
        </p:nvSpPr>
        <p:spPr/>
        <p:txBody>
          <a:bodyPr/>
          <a:lstStyle/>
          <a:p>
            <a:fld id="{EA1D0E3E-A521-45CE-A694-A51490E686FE}" type="slidenum">
              <a:rPr lang="en-US" smtClean="0"/>
              <a:t>9</a:t>
            </a:fld>
            <a:endParaRPr lang="en-US"/>
          </a:p>
        </p:txBody>
      </p:sp>
    </p:spTree>
    <p:extLst>
      <p:ext uri="{BB962C8B-B14F-4D97-AF65-F5344CB8AC3E}">
        <p14:creationId xmlns:p14="http://schemas.microsoft.com/office/powerpoint/2010/main" val="3340767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Comparison to Gillette Stadium – 16 stories</a:t>
            </a:r>
            <a:r>
              <a:rPr lang="en-US" baseline="0" dirty="0" smtClean="0"/>
              <a:t> high, tanks will be 17. Area of stadium-34.6 acres, 250 will be used for this project. Each tank will be 90 yards across-about the size of a football field…= 2 Gillette Stadiums</a:t>
            </a:r>
            <a:endParaRPr lang="en-US" dirty="0"/>
          </a:p>
        </p:txBody>
      </p:sp>
      <p:sp>
        <p:nvSpPr>
          <p:cNvPr id="4" name="Slide Number Placeholder 3"/>
          <p:cNvSpPr>
            <a:spLocks noGrp="1"/>
          </p:cNvSpPr>
          <p:nvPr>
            <p:ph type="sldNum" sz="quarter" idx="10"/>
          </p:nvPr>
        </p:nvSpPr>
        <p:spPr/>
        <p:txBody>
          <a:bodyPr/>
          <a:lstStyle/>
          <a:p>
            <a:fld id="{EA1D0E3E-A521-45CE-A694-A51490E686FE}" type="slidenum">
              <a:rPr lang="en-US" smtClean="0"/>
              <a:t>10</a:t>
            </a:fld>
            <a:endParaRPr lang="en-US"/>
          </a:p>
        </p:txBody>
      </p:sp>
    </p:spTree>
    <p:extLst>
      <p:ext uri="{BB962C8B-B14F-4D97-AF65-F5344CB8AC3E}">
        <p14:creationId xmlns:p14="http://schemas.microsoft.com/office/powerpoint/2010/main" val="2674505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 pipelines in</a:t>
            </a:r>
            <a:r>
              <a:rPr lang="en-US" baseline="0" dirty="0" smtClean="0"/>
              <a:t> country/state</a:t>
            </a:r>
            <a:endParaRPr lang="en-US" dirty="0"/>
          </a:p>
        </p:txBody>
      </p:sp>
      <p:sp>
        <p:nvSpPr>
          <p:cNvPr id="4" name="Slide Number Placeholder 3"/>
          <p:cNvSpPr>
            <a:spLocks noGrp="1"/>
          </p:cNvSpPr>
          <p:nvPr>
            <p:ph type="sldNum" sz="quarter" idx="10"/>
          </p:nvPr>
        </p:nvSpPr>
        <p:spPr/>
        <p:txBody>
          <a:bodyPr/>
          <a:lstStyle/>
          <a:p>
            <a:fld id="{EA1D0E3E-A521-45CE-A694-A51490E686FE}" type="slidenum">
              <a:rPr lang="en-US" smtClean="0"/>
              <a:t>12</a:t>
            </a:fld>
            <a:endParaRPr lang="en-US"/>
          </a:p>
        </p:txBody>
      </p:sp>
    </p:spTree>
    <p:extLst>
      <p:ext uri="{BB962C8B-B14F-4D97-AF65-F5344CB8AC3E}">
        <p14:creationId xmlns:p14="http://schemas.microsoft.com/office/powerpoint/2010/main" val="4091536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C09C87-B40C-44E9-ADF2-C490D3D93D40}" type="datetimeFigureOut">
              <a:rPr lang="en-US" smtClean="0"/>
              <a:t>4/13/2016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55016-053E-45A1-869F-BD5CF11176EA}" type="slidenum">
              <a:rPr lang="en-US" smtClean="0"/>
              <a:t>‹#›</a:t>
            </a:fld>
            <a:endParaRPr lang="en-US"/>
          </a:p>
        </p:txBody>
      </p:sp>
    </p:spTree>
    <p:extLst>
      <p:ext uri="{BB962C8B-B14F-4D97-AF65-F5344CB8AC3E}">
        <p14:creationId xmlns:p14="http://schemas.microsoft.com/office/powerpoint/2010/main" val="3740323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C09C87-B40C-44E9-ADF2-C490D3D93D40}" type="datetimeFigureOut">
              <a:rPr lang="en-US" smtClean="0"/>
              <a:t>4/13/2016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55016-053E-45A1-869F-BD5CF11176EA}" type="slidenum">
              <a:rPr lang="en-US" smtClean="0"/>
              <a:t>‹#›</a:t>
            </a:fld>
            <a:endParaRPr lang="en-US"/>
          </a:p>
        </p:txBody>
      </p:sp>
    </p:spTree>
    <p:extLst>
      <p:ext uri="{BB962C8B-B14F-4D97-AF65-F5344CB8AC3E}">
        <p14:creationId xmlns:p14="http://schemas.microsoft.com/office/powerpoint/2010/main" val="1079791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C09C87-B40C-44E9-ADF2-C490D3D93D40}" type="datetimeFigureOut">
              <a:rPr lang="en-US" smtClean="0"/>
              <a:t>4/13/2016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55016-053E-45A1-869F-BD5CF11176EA}" type="slidenum">
              <a:rPr lang="en-US" smtClean="0"/>
              <a:t>‹#›</a:t>
            </a:fld>
            <a:endParaRPr lang="en-US"/>
          </a:p>
        </p:txBody>
      </p:sp>
    </p:spTree>
    <p:extLst>
      <p:ext uri="{BB962C8B-B14F-4D97-AF65-F5344CB8AC3E}">
        <p14:creationId xmlns:p14="http://schemas.microsoft.com/office/powerpoint/2010/main" val="3805197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C09C87-B40C-44E9-ADF2-C490D3D93D40}" type="datetimeFigureOut">
              <a:rPr lang="en-US" smtClean="0"/>
              <a:t>4/13/2016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55016-053E-45A1-869F-BD5CF11176EA}" type="slidenum">
              <a:rPr lang="en-US" smtClean="0"/>
              <a:t>‹#›</a:t>
            </a:fld>
            <a:endParaRPr lang="en-US"/>
          </a:p>
        </p:txBody>
      </p:sp>
    </p:spTree>
    <p:extLst>
      <p:ext uri="{BB962C8B-B14F-4D97-AF65-F5344CB8AC3E}">
        <p14:creationId xmlns:p14="http://schemas.microsoft.com/office/powerpoint/2010/main" val="2424018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C09C87-B40C-44E9-ADF2-C490D3D93D40}" type="datetimeFigureOut">
              <a:rPr lang="en-US" smtClean="0"/>
              <a:t>4/13/2016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55016-053E-45A1-869F-BD5CF11176EA}" type="slidenum">
              <a:rPr lang="en-US" smtClean="0"/>
              <a:t>‹#›</a:t>
            </a:fld>
            <a:endParaRPr lang="en-US"/>
          </a:p>
        </p:txBody>
      </p:sp>
    </p:spTree>
    <p:extLst>
      <p:ext uri="{BB962C8B-B14F-4D97-AF65-F5344CB8AC3E}">
        <p14:creationId xmlns:p14="http://schemas.microsoft.com/office/powerpoint/2010/main" val="3801964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C09C87-B40C-44E9-ADF2-C490D3D93D40}" type="datetimeFigureOut">
              <a:rPr lang="en-US" smtClean="0"/>
              <a:t>4/13/2016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55016-053E-45A1-869F-BD5CF11176EA}" type="slidenum">
              <a:rPr lang="en-US" smtClean="0"/>
              <a:t>‹#›</a:t>
            </a:fld>
            <a:endParaRPr lang="en-US"/>
          </a:p>
        </p:txBody>
      </p:sp>
    </p:spTree>
    <p:extLst>
      <p:ext uri="{BB962C8B-B14F-4D97-AF65-F5344CB8AC3E}">
        <p14:creationId xmlns:p14="http://schemas.microsoft.com/office/powerpoint/2010/main" val="2907264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C09C87-B40C-44E9-ADF2-C490D3D93D40}" type="datetimeFigureOut">
              <a:rPr lang="en-US" smtClean="0"/>
              <a:t>4/13/2016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655016-053E-45A1-869F-BD5CF11176EA}" type="slidenum">
              <a:rPr lang="en-US" smtClean="0"/>
              <a:t>‹#›</a:t>
            </a:fld>
            <a:endParaRPr lang="en-US"/>
          </a:p>
        </p:txBody>
      </p:sp>
    </p:spTree>
    <p:extLst>
      <p:ext uri="{BB962C8B-B14F-4D97-AF65-F5344CB8AC3E}">
        <p14:creationId xmlns:p14="http://schemas.microsoft.com/office/powerpoint/2010/main" val="3348177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C09C87-B40C-44E9-ADF2-C490D3D93D40}" type="datetimeFigureOut">
              <a:rPr lang="en-US" smtClean="0"/>
              <a:t>4/13/2016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655016-053E-45A1-869F-BD5CF11176EA}" type="slidenum">
              <a:rPr lang="en-US" smtClean="0"/>
              <a:t>‹#›</a:t>
            </a:fld>
            <a:endParaRPr lang="en-US"/>
          </a:p>
        </p:txBody>
      </p:sp>
    </p:spTree>
    <p:extLst>
      <p:ext uri="{BB962C8B-B14F-4D97-AF65-F5344CB8AC3E}">
        <p14:creationId xmlns:p14="http://schemas.microsoft.com/office/powerpoint/2010/main" val="2705430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C09C87-B40C-44E9-ADF2-C490D3D93D40}" type="datetimeFigureOut">
              <a:rPr lang="en-US" smtClean="0"/>
              <a:t>4/13/2016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655016-053E-45A1-869F-BD5CF11176EA}" type="slidenum">
              <a:rPr lang="en-US" smtClean="0"/>
              <a:t>‹#›</a:t>
            </a:fld>
            <a:endParaRPr lang="en-US"/>
          </a:p>
        </p:txBody>
      </p:sp>
    </p:spTree>
    <p:extLst>
      <p:ext uri="{BB962C8B-B14F-4D97-AF65-F5344CB8AC3E}">
        <p14:creationId xmlns:p14="http://schemas.microsoft.com/office/powerpoint/2010/main" val="3828165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C09C87-B40C-44E9-ADF2-C490D3D93D40}" type="datetimeFigureOut">
              <a:rPr lang="en-US" smtClean="0"/>
              <a:t>4/13/2016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55016-053E-45A1-869F-BD5CF11176EA}" type="slidenum">
              <a:rPr lang="en-US" smtClean="0"/>
              <a:t>‹#›</a:t>
            </a:fld>
            <a:endParaRPr lang="en-US"/>
          </a:p>
        </p:txBody>
      </p:sp>
    </p:spTree>
    <p:extLst>
      <p:ext uri="{BB962C8B-B14F-4D97-AF65-F5344CB8AC3E}">
        <p14:creationId xmlns:p14="http://schemas.microsoft.com/office/powerpoint/2010/main" val="3447938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C09C87-B40C-44E9-ADF2-C490D3D93D40}" type="datetimeFigureOut">
              <a:rPr lang="en-US" smtClean="0"/>
              <a:t>4/13/2016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55016-053E-45A1-869F-BD5CF11176EA}" type="slidenum">
              <a:rPr lang="en-US" smtClean="0"/>
              <a:t>‹#›</a:t>
            </a:fld>
            <a:endParaRPr lang="en-US"/>
          </a:p>
        </p:txBody>
      </p:sp>
    </p:spTree>
    <p:extLst>
      <p:ext uri="{BB962C8B-B14F-4D97-AF65-F5344CB8AC3E}">
        <p14:creationId xmlns:p14="http://schemas.microsoft.com/office/powerpoint/2010/main" val="1941964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C09C87-B40C-44E9-ADF2-C490D3D93D40}" type="datetimeFigureOut">
              <a:rPr lang="en-US" smtClean="0"/>
              <a:t>4/13/2016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655016-053E-45A1-869F-BD5CF11176EA}" type="slidenum">
              <a:rPr lang="en-US" smtClean="0"/>
              <a:t>‹#›</a:t>
            </a:fld>
            <a:endParaRPr lang="en-US"/>
          </a:p>
        </p:txBody>
      </p:sp>
    </p:spTree>
    <p:extLst>
      <p:ext uri="{BB962C8B-B14F-4D97-AF65-F5344CB8AC3E}">
        <p14:creationId xmlns:p14="http://schemas.microsoft.com/office/powerpoint/2010/main" val="1127672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6661" y="0"/>
            <a:ext cx="6830677" cy="6858000"/>
          </a:xfrm>
          <a:prstGeom prst="rect">
            <a:avLst/>
          </a:prstGeom>
        </p:spPr>
      </p:pic>
    </p:spTree>
    <p:extLst>
      <p:ext uri="{BB962C8B-B14F-4D97-AF65-F5344CB8AC3E}">
        <p14:creationId xmlns:p14="http://schemas.microsoft.com/office/powerpoint/2010/main" val="29134724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7096"/>
            <a:ext cx="9144000" cy="6083808"/>
          </a:xfrm>
          <a:prstGeom prst="rect">
            <a:avLst/>
          </a:prstGeom>
        </p:spPr>
      </p:pic>
    </p:spTree>
    <p:extLst>
      <p:ext uri="{BB962C8B-B14F-4D97-AF65-F5344CB8AC3E}">
        <p14:creationId xmlns:p14="http://schemas.microsoft.com/office/powerpoint/2010/main" val="39385774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7096"/>
            <a:ext cx="9144000" cy="6083808"/>
          </a:xfrm>
          <a:prstGeom prst="rect">
            <a:avLst/>
          </a:prstGeom>
        </p:spPr>
      </p:pic>
      <p:sp>
        <p:nvSpPr>
          <p:cNvPr id="5" name="TextBox 4"/>
          <p:cNvSpPr txBox="1"/>
          <p:nvPr/>
        </p:nvSpPr>
        <p:spPr>
          <a:xfrm>
            <a:off x="5562600" y="4343400"/>
            <a:ext cx="1905000" cy="1446550"/>
          </a:xfrm>
          <a:prstGeom prst="rect">
            <a:avLst/>
          </a:prstGeom>
          <a:noFill/>
        </p:spPr>
        <p:txBody>
          <a:bodyPr wrap="square" rtlCol="0">
            <a:spAutoFit/>
          </a:bodyPr>
          <a:lstStyle/>
          <a:p>
            <a:r>
              <a:rPr lang="en-US" sz="8800" b="1" dirty="0" smtClean="0"/>
              <a:t>X2!</a:t>
            </a:r>
            <a:endParaRPr lang="en-US" sz="8800" b="1" dirty="0"/>
          </a:p>
        </p:txBody>
      </p:sp>
    </p:spTree>
    <p:extLst>
      <p:ext uri="{BB962C8B-B14F-4D97-AF65-F5344CB8AC3E}">
        <p14:creationId xmlns:p14="http://schemas.microsoft.com/office/powerpoint/2010/main" val="23203187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412" y="619125"/>
            <a:ext cx="8639175" cy="5619750"/>
          </a:xfrm>
          <a:prstGeom prst="rect">
            <a:avLst/>
          </a:prstGeom>
        </p:spPr>
      </p:pic>
    </p:spTree>
    <p:extLst>
      <p:ext uri="{BB962C8B-B14F-4D97-AF65-F5344CB8AC3E}">
        <p14:creationId xmlns:p14="http://schemas.microsoft.com/office/powerpoint/2010/main" val="40741428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2142" y="0"/>
            <a:ext cx="6359713" cy="6858000"/>
          </a:xfrm>
          <a:prstGeom prst="rect">
            <a:avLst/>
          </a:prstGeom>
        </p:spPr>
      </p:pic>
    </p:spTree>
    <p:extLst>
      <p:ext uri="{BB962C8B-B14F-4D97-AF65-F5344CB8AC3E}">
        <p14:creationId xmlns:p14="http://schemas.microsoft.com/office/powerpoint/2010/main" val="40565455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152400"/>
            <a:ext cx="4879792" cy="325069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72491" y="2900356"/>
            <a:ext cx="7058891" cy="3970627"/>
          </a:xfrm>
          <a:prstGeom prst="rect">
            <a:avLst/>
          </a:prstGeom>
        </p:spPr>
      </p:pic>
      <p:sp>
        <p:nvSpPr>
          <p:cNvPr id="7" name="Curved Down Arrow 6"/>
          <p:cNvSpPr/>
          <p:nvPr/>
        </p:nvSpPr>
        <p:spPr>
          <a:xfrm rot="5400000" flipV="1">
            <a:off x="-595746" y="3198229"/>
            <a:ext cx="2895600" cy="1496291"/>
          </a:xfrm>
          <a:prstGeom prst="curvedDownArrow">
            <a:avLst>
              <a:gd name="adj1" fmla="val 25000"/>
              <a:gd name="adj2" fmla="val 50000"/>
              <a:gd name="adj3" fmla="val 260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797902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sz="2800" dirty="0" smtClean="0"/>
              <a:t>Courtesy of Pipeline Safety Trust</a:t>
            </a:r>
            <a:endParaRPr lang="en-US"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030225"/>
            <a:ext cx="7315199" cy="5665913"/>
          </a:xfrm>
        </p:spPr>
      </p:pic>
    </p:spTree>
    <p:extLst>
      <p:ext uri="{BB962C8B-B14F-4D97-AF65-F5344CB8AC3E}">
        <p14:creationId xmlns:p14="http://schemas.microsoft.com/office/powerpoint/2010/main" val="30703658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90500" y="6148105"/>
            <a:ext cx="8763000" cy="553998"/>
          </a:xfrm>
          <a:prstGeom prst="rect">
            <a:avLst/>
          </a:prstGeom>
          <a:noFill/>
        </p:spPr>
        <p:txBody>
          <a:bodyPr wrap="square" rtlCol="0">
            <a:spAutoFit/>
          </a:bodyPr>
          <a:lstStyle/>
          <a:p>
            <a:r>
              <a:rPr lang="en-US" sz="3000" b="1" dirty="0" smtClean="0">
                <a:solidFill>
                  <a:schemeClr val="bg1"/>
                </a:solidFill>
              </a:rPr>
              <a:t>Construction ROW in </a:t>
            </a:r>
            <a:r>
              <a:rPr lang="en-US" sz="3000" b="1" dirty="0" err="1" smtClean="0">
                <a:solidFill>
                  <a:schemeClr val="bg1"/>
                </a:solidFill>
              </a:rPr>
              <a:t>Verplanck</a:t>
            </a:r>
            <a:r>
              <a:rPr lang="en-US" sz="3000" b="1" dirty="0" smtClean="0">
                <a:solidFill>
                  <a:schemeClr val="bg1"/>
                </a:solidFill>
              </a:rPr>
              <a:t>, NY – taken Dec. 2015</a:t>
            </a:r>
            <a:endParaRPr lang="en-US" sz="3000" b="1" dirty="0">
              <a:solidFill>
                <a:schemeClr val="bg1"/>
              </a:solidFill>
            </a:endParaRPr>
          </a:p>
        </p:txBody>
      </p:sp>
    </p:spTree>
    <p:extLst>
      <p:ext uri="{BB962C8B-B14F-4D97-AF65-F5344CB8AC3E}">
        <p14:creationId xmlns:p14="http://schemas.microsoft.com/office/powerpoint/2010/main" val="23120710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65200"/>
            <a:ext cx="8229600" cy="1143000"/>
          </a:xfrm>
        </p:spPr>
        <p:txBody>
          <a:bodyPr>
            <a:normAutofit/>
          </a:bodyPr>
          <a:lstStyle/>
          <a:p>
            <a:r>
              <a:rPr lang="en-US" sz="2200" dirty="0"/>
              <a:t>“They’re building a solution for a 365-day problem when there’s only a 30- to 40-day problem,” </a:t>
            </a:r>
            <a:r>
              <a:rPr lang="en-US" sz="2200" dirty="0" err="1"/>
              <a:t>Scaraggi</a:t>
            </a:r>
            <a:r>
              <a:rPr lang="en-US" sz="2200" dirty="0"/>
              <a:t> said. “Last year it was 42 days.”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57200"/>
            <a:ext cx="9144000" cy="3608000"/>
          </a:xfrm>
          <a:prstGeom prst="rect">
            <a:avLst/>
          </a:prstGeom>
        </p:spPr>
      </p:pic>
      <p:sp>
        <p:nvSpPr>
          <p:cNvPr id="5" name="Title 1"/>
          <p:cNvSpPr txBox="1">
            <a:spLocks/>
          </p:cNvSpPr>
          <p:nvPr/>
        </p:nvSpPr>
        <p:spPr>
          <a:xfrm>
            <a:off x="304800" y="5257800"/>
            <a:ext cx="8534400" cy="13715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dirty="0"/>
              <a:t>“It’s very funny,” </a:t>
            </a:r>
            <a:r>
              <a:rPr lang="en-US" sz="2200" dirty="0" err="1"/>
              <a:t>Scaraggi</a:t>
            </a:r>
            <a:r>
              <a:rPr lang="en-US" sz="2200" dirty="0"/>
              <a:t> said. “When you add up all of the capacity they want to bring into New England it’s multiples of the capacity that we actually use in New England. I don’t know how you do that. So that’s classic overbuild</a:t>
            </a:r>
            <a:r>
              <a:rPr lang="en-US" sz="2200" dirty="0" smtClean="0"/>
              <a:t>.”</a:t>
            </a:r>
            <a:endParaRPr lang="en-US" sz="2200" dirty="0"/>
          </a:p>
        </p:txBody>
      </p:sp>
    </p:spTree>
    <p:extLst>
      <p:ext uri="{BB962C8B-B14F-4D97-AF65-F5344CB8AC3E}">
        <p14:creationId xmlns:p14="http://schemas.microsoft.com/office/powerpoint/2010/main" val="34290320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28600"/>
            <a:ext cx="8610600" cy="6457950"/>
          </a:xfrm>
          <a:prstGeom prst="rect">
            <a:avLst/>
          </a:prstGeom>
        </p:spPr>
      </p:pic>
      <p:sp>
        <p:nvSpPr>
          <p:cNvPr id="2" name="TextBox 1"/>
          <p:cNvSpPr txBox="1"/>
          <p:nvPr/>
        </p:nvSpPr>
        <p:spPr>
          <a:xfrm>
            <a:off x="527702" y="381000"/>
            <a:ext cx="5263498" cy="461665"/>
          </a:xfrm>
          <a:prstGeom prst="rect">
            <a:avLst/>
          </a:prstGeom>
          <a:noFill/>
        </p:spPr>
        <p:txBody>
          <a:bodyPr wrap="square" rtlCol="0">
            <a:spAutoFit/>
          </a:bodyPr>
          <a:lstStyle/>
          <a:p>
            <a:r>
              <a:rPr lang="en-US" sz="2400" b="1" dirty="0" smtClean="0"/>
              <a:t>Getting ready for Christmas dinner…</a:t>
            </a:r>
            <a:endParaRPr lang="en-US" sz="2400" b="1" dirty="0"/>
          </a:p>
        </p:txBody>
      </p:sp>
    </p:spTree>
    <p:extLst>
      <p:ext uri="{BB962C8B-B14F-4D97-AF65-F5344CB8AC3E}">
        <p14:creationId xmlns:p14="http://schemas.microsoft.com/office/powerpoint/2010/main" val="35187447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Recent Reports</a:t>
            </a:r>
            <a:endParaRPr lang="en-US" dirty="0"/>
          </a:p>
        </p:txBody>
      </p:sp>
      <p:sp>
        <p:nvSpPr>
          <p:cNvPr id="3" name="Content Placeholder 2"/>
          <p:cNvSpPr>
            <a:spLocks noGrp="1"/>
          </p:cNvSpPr>
          <p:nvPr>
            <p:ph idx="1"/>
          </p:nvPr>
        </p:nvSpPr>
        <p:spPr/>
        <p:txBody>
          <a:bodyPr>
            <a:normAutofit fontScale="85000" lnSpcReduction="20000"/>
          </a:bodyPr>
          <a:lstStyle/>
          <a:p>
            <a:r>
              <a:rPr lang="en-US" dirty="0"/>
              <a:t>Solving New England's Gas </a:t>
            </a:r>
            <a:r>
              <a:rPr lang="en-US" dirty="0" smtClean="0"/>
              <a:t>Deliverability Problem Using </a:t>
            </a:r>
            <a:r>
              <a:rPr lang="en-US" dirty="0"/>
              <a:t>LNG storage and Market </a:t>
            </a:r>
            <a:r>
              <a:rPr lang="en-US" dirty="0" smtClean="0"/>
              <a:t>incentives</a:t>
            </a:r>
          </a:p>
          <a:p>
            <a:pPr lvl="1"/>
            <a:r>
              <a:rPr lang="en-US" dirty="0" smtClean="0"/>
              <a:t>by Skipping Stone Consultants September 2015</a:t>
            </a:r>
          </a:p>
          <a:p>
            <a:pPr marL="457200" lvl="1" indent="0">
              <a:buNone/>
            </a:pPr>
            <a:endParaRPr lang="en-US" dirty="0" smtClean="0"/>
          </a:p>
          <a:p>
            <a:r>
              <a:rPr lang="en-US" dirty="0" smtClean="0"/>
              <a:t>Analysis </a:t>
            </a:r>
            <a:r>
              <a:rPr lang="en-US" dirty="0"/>
              <a:t>of </a:t>
            </a:r>
            <a:r>
              <a:rPr lang="en-US" dirty="0" smtClean="0"/>
              <a:t>Alternative Winter Reliability Solutions </a:t>
            </a:r>
            <a:r>
              <a:rPr lang="en-US" dirty="0"/>
              <a:t>for New England </a:t>
            </a:r>
            <a:r>
              <a:rPr lang="en-US" dirty="0" smtClean="0"/>
              <a:t>Energy Markets</a:t>
            </a:r>
            <a:endParaRPr lang="en-US" dirty="0"/>
          </a:p>
          <a:p>
            <a:pPr lvl="1"/>
            <a:r>
              <a:rPr lang="en-US" dirty="0" smtClean="0"/>
              <a:t> by </a:t>
            </a:r>
            <a:r>
              <a:rPr lang="en-US" dirty="0" err="1" smtClean="0"/>
              <a:t>Energyzt</a:t>
            </a:r>
            <a:r>
              <a:rPr lang="en-US" dirty="0" smtClean="0"/>
              <a:t> Advisors, LLC August 2015</a:t>
            </a:r>
          </a:p>
          <a:p>
            <a:pPr marL="457200" lvl="1" indent="0">
              <a:buNone/>
            </a:pPr>
            <a:endParaRPr lang="en-US" dirty="0" smtClean="0"/>
          </a:p>
          <a:p>
            <a:r>
              <a:rPr lang="en-US" dirty="0"/>
              <a:t>Power System Reliability in New England – Meeting Electric Resource Needs in an Era of Growing Dependence on Natural </a:t>
            </a:r>
            <a:r>
              <a:rPr lang="en-US" dirty="0" smtClean="0"/>
              <a:t>Gas</a:t>
            </a:r>
          </a:p>
          <a:p>
            <a:pPr lvl="1"/>
            <a:r>
              <a:rPr lang="en-US" dirty="0" smtClean="0"/>
              <a:t> by Analysis </a:t>
            </a:r>
            <a:r>
              <a:rPr lang="en-US" dirty="0"/>
              <a:t>Group November 2015</a:t>
            </a:r>
          </a:p>
        </p:txBody>
      </p:sp>
    </p:spTree>
    <p:extLst>
      <p:ext uri="{BB962C8B-B14F-4D97-AF65-F5344CB8AC3E}">
        <p14:creationId xmlns:p14="http://schemas.microsoft.com/office/powerpoint/2010/main" val="19111908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3075" y="381000"/>
            <a:ext cx="5657850" cy="14478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7936" y="2209800"/>
            <a:ext cx="4048125" cy="260985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0594" y="5181600"/>
            <a:ext cx="4524375" cy="1457325"/>
          </a:xfrm>
          <a:prstGeom prst="rect">
            <a:avLst/>
          </a:prstGeom>
        </p:spPr>
      </p:pic>
    </p:spTree>
    <p:extLst>
      <p:ext uri="{BB962C8B-B14F-4D97-AF65-F5344CB8AC3E}">
        <p14:creationId xmlns:p14="http://schemas.microsoft.com/office/powerpoint/2010/main" val="22522081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425326"/>
            <a:ext cx="8799152" cy="1143000"/>
          </a:xfrm>
        </p:spPr>
        <p:txBody>
          <a:bodyPr>
            <a:normAutofit fontScale="90000"/>
          </a:bodyPr>
          <a:lstStyle/>
          <a:p>
            <a:r>
              <a:rPr lang="en-US" sz="2000" dirty="0" smtClean="0"/>
              <a:t>“This study demonstrates that we do not need increased gas capacity to meet electric reliability needs, and that electric rate-payers shouldn’t foot the bill for additional pipelines.” </a:t>
            </a:r>
            <a:br>
              <a:rPr lang="en-US" sz="2000" dirty="0" smtClean="0"/>
            </a:br>
            <a:r>
              <a:rPr lang="en-US" sz="2000" dirty="0" smtClean="0"/>
              <a:t>“Rate-payers will be subsidizing pipelines that won’t help them.”</a:t>
            </a:r>
            <a:endParaRPr lang="en-US" sz="2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060" y="3429000"/>
            <a:ext cx="2926080" cy="200558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152400"/>
            <a:ext cx="5827352" cy="4513979"/>
          </a:xfrm>
          <a:prstGeom prst="rect">
            <a:avLst/>
          </a:prstGeom>
        </p:spPr>
      </p:pic>
    </p:spTree>
    <p:extLst>
      <p:ext uri="{BB962C8B-B14F-4D97-AF65-F5344CB8AC3E}">
        <p14:creationId xmlns:p14="http://schemas.microsoft.com/office/powerpoint/2010/main" val="1221436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4437" y="109537"/>
            <a:ext cx="6715125" cy="6638925"/>
          </a:xfrm>
          <a:prstGeom prst="rect">
            <a:avLst/>
          </a:prstGeom>
        </p:spPr>
      </p:pic>
    </p:spTree>
    <p:extLst>
      <p:ext uri="{BB962C8B-B14F-4D97-AF65-F5344CB8AC3E}">
        <p14:creationId xmlns:p14="http://schemas.microsoft.com/office/powerpoint/2010/main" val="4875492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2147" y="0"/>
            <a:ext cx="5359706" cy="6858000"/>
          </a:xfrm>
          <a:prstGeom prst="rect">
            <a:avLst/>
          </a:prstGeom>
        </p:spPr>
      </p:pic>
    </p:spTree>
    <p:extLst>
      <p:ext uri="{BB962C8B-B14F-4D97-AF65-F5344CB8AC3E}">
        <p14:creationId xmlns:p14="http://schemas.microsoft.com/office/powerpoint/2010/main" val="40720801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457200"/>
            <a:ext cx="8844805" cy="5893827"/>
          </a:xfrm>
        </p:spPr>
      </p:pic>
    </p:spTree>
    <p:extLst>
      <p:ext uri="{BB962C8B-B14F-4D97-AF65-F5344CB8AC3E}">
        <p14:creationId xmlns:p14="http://schemas.microsoft.com/office/powerpoint/2010/main" val="1171230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5221"/>
            <a:ext cx="9144000" cy="6087557"/>
          </a:xfrm>
          <a:prstGeom prst="rect">
            <a:avLst/>
          </a:prstGeom>
        </p:spPr>
      </p:pic>
    </p:spTree>
    <p:extLst>
      <p:ext uri="{BB962C8B-B14F-4D97-AF65-F5344CB8AC3E}">
        <p14:creationId xmlns:p14="http://schemas.microsoft.com/office/powerpoint/2010/main" val="26161600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1" y="1065607"/>
            <a:ext cx="8836830" cy="4453023"/>
          </a:xfrm>
        </p:spPr>
      </p:pic>
    </p:spTree>
    <p:extLst>
      <p:ext uri="{BB962C8B-B14F-4D97-AF65-F5344CB8AC3E}">
        <p14:creationId xmlns:p14="http://schemas.microsoft.com/office/powerpoint/2010/main" val="18146095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753" y="0"/>
            <a:ext cx="8298493" cy="6858000"/>
          </a:xfrm>
          <a:prstGeom prst="rect">
            <a:avLst/>
          </a:prstGeom>
        </p:spPr>
      </p:pic>
    </p:spTree>
    <p:extLst>
      <p:ext uri="{BB962C8B-B14F-4D97-AF65-F5344CB8AC3E}">
        <p14:creationId xmlns:p14="http://schemas.microsoft.com/office/powerpoint/2010/main" val="42586188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029200"/>
          </a:xfrm>
        </p:spPr>
        <p:txBody>
          <a:bodyPr/>
          <a:lstStyle/>
          <a:p>
            <a:r>
              <a:rPr lang="en-US" dirty="0" smtClean="0"/>
              <a:t>MA Rate-payers paid between $640MM - $1.5B from 2000-2011 for gas that never reached their homes.</a:t>
            </a:r>
          </a:p>
          <a:p>
            <a:r>
              <a:rPr lang="en-US" dirty="0" smtClean="0"/>
              <a:t>Current regulations allow the gas companies to pass those costs on to the Rate-payer.</a:t>
            </a:r>
          </a:p>
          <a:p>
            <a:r>
              <a:rPr lang="en-US" dirty="0" smtClean="0"/>
              <a:t>No incentive to repair the leaking pipes.</a:t>
            </a:r>
          </a:p>
          <a:p>
            <a:r>
              <a:rPr lang="en-US" dirty="0" smtClean="0"/>
              <a:t>At LEAST 99 billion cubic feet of natural gas was “lost and accounted for”.</a:t>
            </a:r>
          </a:p>
          <a:p>
            <a:r>
              <a:rPr lang="en-US" dirty="0" smtClean="0"/>
              <a:t>Acushnet tanks would hold 6.8 </a:t>
            </a:r>
            <a:r>
              <a:rPr lang="en-US" dirty="0" err="1" smtClean="0"/>
              <a:t>bcf</a:t>
            </a:r>
            <a:r>
              <a:rPr lang="en-US" dirty="0" smtClean="0"/>
              <a:t> of LNG.</a:t>
            </a:r>
            <a:endParaRPr lang="en-US" dirty="0"/>
          </a:p>
        </p:txBody>
      </p:sp>
    </p:spTree>
    <p:extLst>
      <p:ext uri="{BB962C8B-B14F-4D97-AF65-F5344CB8AC3E}">
        <p14:creationId xmlns:p14="http://schemas.microsoft.com/office/powerpoint/2010/main" val="42510341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Autofit/>
          </a:bodyPr>
          <a:lstStyle/>
          <a:p>
            <a:r>
              <a:rPr lang="en-US" sz="1900" b="1" dirty="0" smtClean="0"/>
              <a:t>BU Professor Nathan Phillips </a:t>
            </a:r>
            <a:r>
              <a:rPr lang="en-US" sz="1900" b="1" dirty="0"/>
              <a:t>and Bob Ackley of Gas Safety drove a high precision GIS-enabled natural gas analyzer down the roads around the gas leak to create these images. The red shows where they drove </a:t>
            </a:r>
            <a:r>
              <a:rPr lang="en-US" sz="1900" b="1" dirty="0" smtClean="0"/>
              <a:t>in summer of 2012 and </a:t>
            </a:r>
            <a:r>
              <a:rPr lang="en-US" sz="1900" b="1" dirty="0"/>
              <a:t>the levels of methane they found is shown by the height of the peaks.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1828800"/>
            <a:ext cx="6651812" cy="4629039"/>
          </a:xfrm>
          <a:prstGeom prst="rect">
            <a:avLst/>
          </a:prstGeom>
        </p:spPr>
      </p:pic>
    </p:spTree>
    <p:extLst>
      <p:ext uri="{BB962C8B-B14F-4D97-AF65-F5344CB8AC3E}">
        <p14:creationId xmlns:p14="http://schemas.microsoft.com/office/powerpoint/2010/main" val="42645250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015" y="457200"/>
            <a:ext cx="8229600" cy="1143000"/>
          </a:xfrm>
        </p:spPr>
        <p:txBody>
          <a:bodyPr>
            <a:noAutofit/>
          </a:bodyPr>
          <a:lstStyle/>
          <a:p>
            <a:r>
              <a:rPr lang="en-US" sz="3600" b="1" dirty="0" smtClean="0"/>
              <a:t>Gas leaks just in Boston alone per</a:t>
            </a:r>
            <a:br>
              <a:rPr lang="en-US" sz="3600" b="1" dirty="0" smtClean="0"/>
            </a:br>
            <a:r>
              <a:rPr lang="en-US" sz="3600" b="1" dirty="0" smtClean="0"/>
              <a:t> www.heetma.org</a:t>
            </a:r>
            <a:endParaRPr lang="en-US" sz="3600"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828800"/>
            <a:ext cx="8830831" cy="4274178"/>
          </a:xfrm>
          <a:prstGeom prst="rect">
            <a:avLst/>
          </a:prstGeom>
        </p:spPr>
      </p:pic>
    </p:spTree>
    <p:extLst>
      <p:ext uri="{BB962C8B-B14F-4D97-AF65-F5344CB8AC3E}">
        <p14:creationId xmlns:p14="http://schemas.microsoft.com/office/powerpoint/2010/main" val="15931040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565" y="838200"/>
            <a:ext cx="8413624" cy="5181600"/>
          </a:xfrm>
          <a:prstGeom prst="rect">
            <a:avLst/>
          </a:prstGeom>
        </p:spPr>
      </p:pic>
    </p:spTree>
    <p:extLst>
      <p:ext uri="{BB962C8B-B14F-4D97-AF65-F5344CB8AC3E}">
        <p14:creationId xmlns:p14="http://schemas.microsoft.com/office/powerpoint/2010/main" val="35147137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250" y="0"/>
            <a:ext cx="5143500" cy="6858000"/>
          </a:xfrm>
          <a:prstGeom prst="rect">
            <a:avLst/>
          </a:prstGeom>
        </p:spPr>
      </p:pic>
    </p:spTree>
    <p:extLst>
      <p:ext uri="{BB962C8B-B14F-4D97-AF65-F5344CB8AC3E}">
        <p14:creationId xmlns:p14="http://schemas.microsoft.com/office/powerpoint/2010/main" val="16588977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752600"/>
          </a:xfrm>
        </p:spPr>
        <p:txBody>
          <a:bodyPr>
            <a:normAutofit fontScale="90000"/>
          </a:bodyPr>
          <a:lstStyle/>
          <a:p>
            <a:r>
              <a:rPr lang="en-US" sz="2000" dirty="0"/>
              <a:t>Rhode Island </a:t>
            </a:r>
            <a:r>
              <a:rPr lang="en-US" sz="2000" dirty="0" err="1"/>
              <a:t>Atty</a:t>
            </a:r>
            <a:r>
              <a:rPr lang="en-US" sz="2000" dirty="0"/>
              <a:t> </a:t>
            </a:r>
            <a:r>
              <a:rPr lang="en-US" sz="2000" dirty="0" err="1"/>
              <a:t>Gen'l</a:t>
            </a:r>
            <a:r>
              <a:rPr lang="en-US" sz="2000" dirty="0"/>
              <a:t> Releases Report on "LNG Facilities in Urban Areas: Security Risk Mgt. Analysis." Principal Investigator: Richard A. Clarke</a:t>
            </a:r>
            <a:br>
              <a:rPr lang="en-US" sz="2000" dirty="0"/>
            </a:br>
            <a:r>
              <a:rPr lang="en-US" sz="2000" dirty="0"/>
              <a:t>(May 17, 2005) -- The Rhode Island Attorney General's office has released a detailed, at times chilling, 150+ page report entitled "LNG Facilities in Urban Areas: A Security Risk Management Analysis."</a:t>
            </a:r>
            <a:br>
              <a:rPr lang="en-US" sz="2000" dirty="0"/>
            </a:br>
            <a:endParaRPr lang="en-US" sz="2000" dirty="0"/>
          </a:p>
        </p:txBody>
      </p:sp>
      <p:sp>
        <p:nvSpPr>
          <p:cNvPr id="3" name="Content Placeholder 2"/>
          <p:cNvSpPr>
            <a:spLocks noGrp="1"/>
          </p:cNvSpPr>
          <p:nvPr>
            <p:ph idx="1"/>
          </p:nvPr>
        </p:nvSpPr>
        <p:spPr>
          <a:xfrm>
            <a:off x="457200" y="1905000"/>
            <a:ext cx="8229600" cy="4495800"/>
          </a:xfrm>
        </p:spPr>
        <p:txBody>
          <a:bodyPr>
            <a:normAutofit fontScale="25000" lnSpcReduction="20000"/>
          </a:bodyPr>
          <a:lstStyle/>
          <a:p>
            <a:pPr marL="0" indent="0">
              <a:buNone/>
            </a:pPr>
            <a:endParaRPr lang="en-US" dirty="0"/>
          </a:p>
          <a:p>
            <a:pPr marL="0" indent="0">
              <a:buNone/>
            </a:pPr>
            <a:r>
              <a:rPr lang="en-US" sz="5600" dirty="0"/>
              <a:t>The report's principal investigator was Richard A. Clarke, former National Security Council counter-terrorism advisor on 9/11/01...whose book (Against All Enemies) and 9/11 Commission testimony criticized former administrations and charged the Bush administration failed to take adequate protective measures in the elevated-threat period preceding the 9/11 attacks.</a:t>
            </a:r>
          </a:p>
          <a:p>
            <a:pPr marL="0" indent="0">
              <a:buNone/>
            </a:pPr>
            <a:endParaRPr lang="en-US" sz="5600" dirty="0"/>
          </a:p>
          <a:p>
            <a:pPr marL="0" indent="0">
              <a:buNone/>
            </a:pPr>
            <a:r>
              <a:rPr lang="en-US" sz="5600" dirty="0"/>
              <a:t>In a written release, Rhode Island Attorney General Patrick Lynch said</a:t>
            </a:r>
            <a:r>
              <a:rPr lang="en-US" sz="5600" dirty="0" smtClean="0"/>
              <a:t>:</a:t>
            </a:r>
            <a:endParaRPr lang="en-US" sz="5600" dirty="0"/>
          </a:p>
          <a:p>
            <a:pPr marL="0" indent="0">
              <a:buNone/>
            </a:pPr>
            <a:r>
              <a:rPr lang="en-US" sz="5600" dirty="0"/>
              <a:t>"This is the kind of information that the big-money LNG industry hasn’t wanted the public to have since they started putting all of these terminal proposals on the drawing board. I hope that Richard Clarke’s threat analysis helps inform the public, both here in Southeastern New England and nationally, about the stupidity and short-sightedness of siting LNG facilities in densely populated urban areas."</a:t>
            </a:r>
          </a:p>
          <a:p>
            <a:pPr marL="0" indent="0">
              <a:buNone/>
            </a:pPr>
            <a:endParaRPr lang="en-US" sz="5600" dirty="0"/>
          </a:p>
          <a:p>
            <a:pPr marL="0" indent="0">
              <a:buNone/>
            </a:pPr>
            <a:r>
              <a:rPr lang="en-US" sz="5600" dirty="0"/>
              <a:t>Clarke presented the report to RI Attorney General Lynch on May 9 at Brown University. The report states in part</a:t>
            </a:r>
            <a:r>
              <a:rPr lang="en-US" sz="5600" dirty="0" smtClean="0"/>
              <a:t>:</a:t>
            </a:r>
            <a:endParaRPr lang="en-US" sz="5600" dirty="0"/>
          </a:p>
          <a:p>
            <a:pPr marL="0" indent="0">
              <a:buNone/>
            </a:pPr>
            <a:r>
              <a:rPr lang="en-US" sz="5600" dirty="0"/>
              <a:t>"If all alternative sites do cost more and governments do proceed with the proposed urban location because of that cost differential, then the cost trade-off can be precisely measured. Governments would be deciding that avoiding the possible additional financial cost to the LNG operator and/or consumers of a more secure location is more important public policy than avoiding the additional risk of a catastrophic attack involving mass trauma and </a:t>
            </a:r>
            <a:r>
              <a:rPr lang="en-US" sz="5600" dirty="0" smtClean="0"/>
              <a:t>burn </a:t>
            </a:r>
            <a:r>
              <a:rPr lang="en-US" sz="5600" dirty="0"/>
              <a:t>injuries which does accompany a decision to permit an urban LNG facility</a:t>
            </a:r>
            <a:r>
              <a:rPr lang="en-US" sz="5600" dirty="0" smtClean="0"/>
              <a:t>.“</a:t>
            </a:r>
          </a:p>
          <a:p>
            <a:pPr marL="0" indent="0">
              <a:buNone/>
            </a:pPr>
            <a:endParaRPr lang="en-US" sz="5600" dirty="0" smtClean="0"/>
          </a:p>
          <a:p>
            <a:pPr marL="0" indent="0">
              <a:buNone/>
            </a:pPr>
            <a:r>
              <a:rPr lang="en-US" sz="5600" dirty="0" smtClean="0"/>
              <a:t>In </a:t>
            </a:r>
            <a:r>
              <a:rPr lang="en-US" sz="5600" dirty="0"/>
              <a:t>his testimony before FERC, he stated, “I can think of few actions that our government could take that would be as prejudicial to the public</a:t>
            </a:r>
            <a:r>
              <a:rPr lang="en-US" sz="5600" dirty="0" smtClean="0"/>
              <a:t>. </a:t>
            </a:r>
            <a:r>
              <a:rPr lang="en-US" sz="9600" b="1" dirty="0" smtClean="0"/>
              <a:t>An </a:t>
            </a:r>
            <a:r>
              <a:rPr lang="en-US" sz="9600" b="1" dirty="0"/>
              <a:t>urban LNG facility would rank high on any terrorist’s list of target opportunities.</a:t>
            </a:r>
            <a:r>
              <a:rPr lang="en-US" sz="5600" b="1" dirty="0"/>
              <a:t>” </a:t>
            </a:r>
          </a:p>
          <a:p>
            <a:endParaRPr lang="en-US" dirty="0"/>
          </a:p>
        </p:txBody>
      </p:sp>
    </p:spTree>
    <p:extLst>
      <p:ext uri="{BB962C8B-B14F-4D97-AF65-F5344CB8AC3E}">
        <p14:creationId xmlns:p14="http://schemas.microsoft.com/office/powerpoint/2010/main" val="1675227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90600" y="228600"/>
            <a:ext cx="7162800" cy="6370932"/>
          </a:xfrm>
        </p:spPr>
      </p:pic>
    </p:spTree>
    <p:extLst>
      <p:ext uri="{BB962C8B-B14F-4D97-AF65-F5344CB8AC3E}">
        <p14:creationId xmlns:p14="http://schemas.microsoft.com/office/powerpoint/2010/main" val="34641147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87444"/>
            <a:ext cx="9144000" cy="4683111"/>
          </a:xfrm>
          <a:prstGeom prst="rect">
            <a:avLst/>
          </a:prstGeom>
        </p:spPr>
      </p:pic>
    </p:spTree>
    <p:extLst>
      <p:ext uri="{BB962C8B-B14F-4D97-AF65-F5344CB8AC3E}">
        <p14:creationId xmlns:p14="http://schemas.microsoft.com/office/powerpoint/2010/main" val="12441118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3399"/>
            <a:ext cx="9144000" cy="5631202"/>
          </a:xfrm>
          <a:prstGeom prst="rect">
            <a:avLst/>
          </a:prstGeom>
        </p:spPr>
      </p:pic>
    </p:spTree>
    <p:extLst>
      <p:ext uri="{BB962C8B-B14F-4D97-AF65-F5344CB8AC3E}">
        <p14:creationId xmlns:p14="http://schemas.microsoft.com/office/powerpoint/2010/main" val="25823020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00"/>
            <a:ext cx="8229600" cy="1143000"/>
          </a:xfrm>
        </p:spPr>
        <p:txBody>
          <a:bodyPr>
            <a:normAutofit/>
          </a:bodyPr>
          <a:lstStyle/>
          <a:p>
            <a:r>
              <a:rPr lang="en-US" sz="2800" b="1" dirty="0" smtClean="0"/>
              <a:t>What’s more important to this community?</a:t>
            </a:r>
            <a:endParaRPr lang="en-US" sz="2800"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049" y="-9970"/>
            <a:ext cx="7711108" cy="6096000"/>
          </a:xfrm>
          <a:prstGeom prst="rect">
            <a:avLst/>
          </a:prstGeom>
        </p:spPr>
      </p:pic>
    </p:spTree>
    <p:extLst>
      <p:ext uri="{BB962C8B-B14F-4D97-AF65-F5344CB8AC3E}">
        <p14:creationId xmlns:p14="http://schemas.microsoft.com/office/powerpoint/2010/main" val="38788993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52400"/>
            <a:ext cx="8077200" cy="5895975"/>
          </a:xfrm>
          <a:prstGeom prst="rect">
            <a:avLst/>
          </a:prstGeom>
        </p:spPr>
      </p:pic>
      <p:sp>
        <p:nvSpPr>
          <p:cNvPr id="5" name="TextBox 4"/>
          <p:cNvSpPr txBox="1"/>
          <p:nvPr/>
        </p:nvSpPr>
        <p:spPr>
          <a:xfrm>
            <a:off x="533400" y="6172200"/>
            <a:ext cx="8153400" cy="400110"/>
          </a:xfrm>
          <a:prstGeom prst="rect">
            <a:avLst/>
          </a:prstGeom>
          <a:noFill/>
        </p:spPr>
        <p:txBody>
          <a:bodyPr wrap="square" rtlCol="0">
            <a:spAutoFit/>
          </a:bodyPr>
          <a:lstStyle/>
          <a:p>
            <a:pPr algn="ctr"/>
            <a:r>
              <a:rPr lang="en-US" sz="2000" b="1" dirty="0" smtClean="0"/>
              <a:t>What should be the most important priorities in our community?</a:t>
            </a:r>
            <a:endParaRPr lang="en-US" sz="2000" b="1" dirty="0"/>
          </a:p>
        </p:txBody>
      </p:sp>
    </p:spTree>
    <p:extLst>
      <p:ext uri="{BB962C8B-B14F-4D97-AF65-F5344CB8AC3E}">
        <p14:creationId xmlns:p14="http://schemas.microsoft.com/office/powerpoint/2010/main" val="9598250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047" y="341434"/>
            <a:ext cx="7419753" cy="6135565"/>
          </a:xfrm>
          <a:prstGeom prst="rect">
            <a:avLst/>
          </a:prstGeom>
        </p:spPr>
      </p:pic>
    </p:spTree>
    <p:extLst>
      <p:ext uri="{BB962C8B-B14F-4D97-AF65-F5344CB8AC3E}">
        <p14:creationId xmlns:p14="http://schemas.microsoft.com/office/powerpoint/2010/main" val="9153166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92103"/>
            <a:ext cx="9143999" cy="4178595"/>
          </a:xfrm>
          <a:prstGeom prst="rect">
            <a:avLst/>
          </a:prstGeom>
        </p:spPr>
      </p:pic>
      <p:sp>
        <p:nvSpPr>
          <p:cNvPr id="6" name="TextBox 5"/>
          <p:cNvSpPr txBox="1"/>
          <p:nvPr/>
        </p:nvSpPr>
        <p:spPr>
          <a:xfrm>
            <a:off x="1409698" y="381000"/>
            <a:ext cx="6324601" cy="523220"/>
          </a:xfrm>
          <a:prstGeom prst="rect">
            <a:avLst/>
          </a:prstGeom>
          <a:noFill/>
        </p:spPr>
        <p:txBody>
          <a:bodyPr wrap="square" rtlCol="0">
            <a:spAutoFit/>
          </a:bodyPr>
          <a:lstStyle/>
          <a:p>
            <a:r>
              <a:rPr lang="en-US" sz="2800" dirty="0" smtClean="0"/>
              <a:t>Current storage facility on </a:t>
            </a:r>
            <a:r>
              <a:rPr lang="en-US" sz="2800" dirty="0" err="1" smtClean="0"/>
              <a:t>Peckham</a:t>
            </a:r>
            <a:r>
              <a:rPr lang="en-US" sz="2800" dirty="0" smtClean="0"/>
              <a:t> Road</a:t>
            </a:r>
            <a:endParaRPr lang="en-US" sz="2800" dirty="0"/>
          </a:p>
        </p:txBody>
      </p:sp>
    </p:spTree>
    <p:extLst>
      <p:ext uri="{BB962C8B-B14F-4D97-AF65-F5344CB8AC3E}">
        <p14:creationId xmlns:p14="http://schemas.microsoft.com/office/powerpoint/2010/main" val="1438589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524000"/>
            <a:ext cx="9144000" cy="4178596"/>
          </a:xfrm>
          <a:prstGeom prst="rect">
            <a:avLst/>
          </a:prstGeom>
        </p:spPr>
      </p:pic>
      <p:sp>
        <p:nvSpPr>
          <p:cNvPr id="5" name="TextBox 4"/>
          <p:cNvSpPr txBox="1"/>
          <p:nvPr/>
        </p:nvSpPr>
        <p:spPr>
          <a:xfrm>
            <a:off x="2247901" y="381000"/>
            <a:ext cx="4648200" cy="523220"/>
          </a:xfrm>
          <a:prstGeom prst="rect">
            <a:avLst/>
          </a:prstGeom>
          <a:noFill/>
        </p:spPr>
        <p:txBody>
          <a:bodyPr wrap="square" rtlCol="0">
            <a:spAutoFit/>
          </a:bodyPr>
          <a:lstStyle/>
          <a:p>
            <a:r>
              <a:rPr lang="en-US" sz="2800" dirty="0" smtClean="0"/>
              <a:t>Facility with proposed changes</a:t>
            </a:r>
            <a:endParaRPr lang="en-US" sz="2800" dirty="0"/>
          </a:p>
        </p:txBody>
      </p:sp>
    </p:spTree>
    <p:extLst>
      <p:ext uri="{BB962C8B-B14F-4D97-AF65-F5344CB8AC3E}">
        <p14:creationId xmlns:p14="http://schemas.microsoft.com/office/powerpoint/2010/main" val="17190892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434502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635129"/>
            <a:ext cx="7543799" cy="3222871"/>
          </a:xfrm>
          <a:prstGeom prst="rect">
            <a:avLst/>
          </a:prstGeom>
        </p:spPr>
      </p:pic>
    </p:spTree>
    <p:extLst>
      <p:ext uri="{BB962C8B-B14F-4D97-AF65-F5344CB8AC3E}">
        <p14:creationId xmlns:p14="http://schemas.microsoft.com/office/powerpoint/2010/main" val="1292431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9273"/>
            <a:ext cx="9157855" cy="6617982"/>
          </a:xfrm>
          <a:prstGeom prst="rect">
            <a:avLst/>
          </a:prstGeom>
        </p:spPr>
      </p:pic>
    </p:spTree>
    <p:extLst>
      <p:ext uri="{BB962C8B-B14F-4D97-AF65-F5344CB8AC3E}">
        <p14:creationId xmlns:p14="http://schemas.microsoft.com/office/powerpoint/2010/main" val="9459859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7" y="381000"/>
            <a:ext cx="9153154" cy="6096000"/>
          </a:xfrm>
          <a:prstGeom prst="rect">
            <a:avLst/>
          </a:prstGeom>
        </p:spPr>
      </p:pic>
      <p:sp>
        <p:nvSpPr>
          <p:cNvPr id="2" name="TextBox 1"/>
          <p:cNvSpPr txBox="1"/>
          <p:nvPr/>
        </p:nvSpPr>
        <p:spPr>
          <a:xfrm>
            <a:off x="5181600" y="5715000"/>
            <a:ext cx="2971800" cy="461665"/>
          </a:xfrm>
          <a:prstGeom prst="rect">
            <a:avLst/>
          </a:prstGeom>
          <a:noFill/>
        </p:spPr>
        <p:txBody>
          <a:bodyPr wrap="square" rtlCol="0">
            <a:spAutoFit/>
          </a:bodyPr>
          <a:lstStyle/>
          <a:p>
            <a:r>
              <a:rPr lang="en-US" sz="2400" b="1" dirty="0" smtClean="0">
                <a:solidFill>
                  <a:schemeClr val="bg1"/>
                </a:solidFill>
              </a:rPr>
              <a:t>Tanks in Everett, MA</a:t>
            </a:r>
            <a:endParaRPr lang="en-US" sz="2400" b="1" dirty="0">
              <a:solidFill>
                <a:schemeClr val="bg1"/>
              </a:solidFill>
            </a:endParaRPr>
          </a:p>
        </p:txBody>
      </p:sp>
    </p:spTree>
    <p:extLst>
      <p:ext uri="{BB962C8B-B14F-4D97-AF65-F5344CB8AC3E}">
        <p14:creationId xmlns:p14="http://schemas.microsoft.com/office/powerpoint/2010/main" val="18682328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466</TotalTime>
  <Words>1349</Words>
  <Application>Microsoft Office PowerPoint</Application>
  <PresentationFormat>On-screen Show (4:3)</PresentationFormat>
  <Paragraphs>96</Paragraphs>
  <Slides>36</Slides>
  <Notes>28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36</vt:i4>
      </vt:variant>
    </vt:vector>
  </HeadingPairs>
  <TitlesOfParts>
    <vt:vector size="3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Courtesy of Pipeline Safety Trust</vt:lpstr>
      <vt:lpstr>PowerPoint Presentation</vt:lpstr>
      <vt:lpstr>“They’re building a solution for a 365-day problem when there’s only a 30- to 40-day problem,” Scaraggi said. “Last year it was 42 days.”</vt:lpstr>
      <vt:lpstr>PowerPoint Presentation</vt:lpstr>
      <vt:lpstr>3 Recent Reports</vt:lpstr>
      <vt:lpstr>“This study demonstrates that we do not need increased gas capacity to meet electric reliability needs, and that electric rate-payers shouldn’t foot the bill for additional pipelines.”  “Rate-payers will be subsidizing pipelines that won’t help them.”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 Professor Nathan Phillips and Bob Ackley of Gas Safety drove a high precision GIS-enabled natural gas analyzer down the roads around the gas leak to create these images. The red shows where they drove in summer of 2012 and the levels of methane they found is shown by the height of the peaks.</vt:lpstr>
      <vt:lpstr>Gas leaks just in Boston alone per  www.heetma.org</vt:lpstr>
      <vt:lpstr>PowerPoint Presentation</vt:lpstr>
      <vt:lpstr>Rhode Island Atty Gen'l Releases Report on "LNG Facilities in Urban Areas: Security Risk Mgt. Analysis." Principal Investigator: Richard A. Clarke (May 17, 2005) -- The Rhode Island Attorney General's office has released a detailed, at times chilling, 150+ page report entitled "LNG Facilities in Urban Areas: A Security Risk Management Analysis." </vt:lpstr>
      <vt:lpstr>PowerPoint Presentation</vt:lpstr>
      <vt:lpstr>PowerPoint Presentation</vt:lpstr>
      <vt:lpstr>PowerPoint Presentation</vt:lpstr>
      <vt:lpstr>What’s more important to this community?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dc:creator>
  <cp:lastModifiedBy>Lisa Leonard</cp:lastModifiedBy>
  <cp:revision>36</cp:revision>
  <dcterms:created xsi:type="dcterms:W3CDTF">2016-02-01T02:59:12Z</dcterms:created>
  <dcterms:modified xsi:type="dcterms:W3CDTF">2016-04-13T18:14:36Z</dcterms:modified>
</cp:coreProperties>
</file>